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p:restoredTop sz="82157"/>
  </p:normalViewPr>
  <p:slideViewPr>
    <p:cSldViewPr snapToGrid="0" snapToObjects="1">
      <p:cViewPr varScale="1">
        <p:scale>
          <a:sx n="67" d="100"/>
          <a:sy n="67" d="100"/>
        </p:scale>
        <p:origin x="126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2B9A6-1FFC-894B-B753-672558F1B5B8}"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B0E68-C658-4B4E-BEFE-57FCD4D7D8C2}" type="slidenum">
              <a:rPr lang="en-US" smtClean="0"/>
              <a:t>‹#›</a:t>
            </a:fld>
            <a:endParaRPr lang="en-US"/>
          </a:p>
        </p:txBody>
      </p:sp>
    </p:spTree>
    <p:extLst>
      <p:ext uri="{BB962C8B-B14F-4D97-AF65-F5344CB8AC3E}">
        <p14:creationId xmlns:p14="http://schemas.microsoft.com/office/powerpoint/2010/main" val="112472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many of you have heard of Arbor Day before?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knows what Arbor Day is all about?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answers…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are going to dive into the history of this national holiday and why it is so important.</a:t>
            </a:r>
          </a:p>
        </p:txBody>
      </p:sp>
      <p:sp>
        <p:nvSpPr>
          <p:cNvPr id="4" name="Slide Number Placeholder 3"/>
          <p:cNvSpPr>
            <a:spLocks noGrp="1"/>
          </p:cNvSpPr>
          <p:nvPr>
            <p:ph type="sldNum" sz="quarter" idx="5"/>
          </p:nvPr>
        </p:nvSpPr>
        <p:spPr/>
        <p:txBody>
          <a:bodyPr/>
          <a:lstStyle/>
          <a:p>
            <a:fld id="{7C6B0E68-C658-4B4E-BEFE-57FCD4D7D8C2}" type="slidenum">
              <a:rPr lang="en-US" smtClean="0"/>
              <a:t>1</a:t>
            </a:fld>
            <a:endParaRPr lang="en-US"/>
          </a:p>
        </p:txBody>
      </p:sp>
    </p:spTree>
    <p:extLst>
      <p:ext uri="{BB962C8B-B14F-4D97-AF65-F5344CB8AC3E}">
        <p14:creationId xmlns:p14="http://schemas.microsoft.com/office/powerpoint/2010/main" val="524782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They remove carbon from the air. Carbon emissions are the polluted air that comes from manufacturing facilities, cars and other pollution causing human behavior. </a:t>
            </a:r>
            <a:r>
              <a:rPr lang="en-US" sz="1200" b="0" i="0" u="none" strike="noStrike" kern="1200">
                <a:solidFill>
                  <a:schemeClr val="tx1"/>
                </a:solidFill>
                <a:effectLst/>
                <a:latin typeface="+mn-lt"/>
                <a:ea typeface="+mn-ea"/>
                <a:cs typeface="+mn-cs"/>
              </a:rPr>
              <a:t>Excess carbon is harmful to our atmosphere and causes temperatures in our communities to rise.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C6B0E68-C658-4B4E-BEFE-57FCD4D7D8C2}" type="slidenum">
              <a:rPr lang="en-US" smtClean="0"/>
              <a:t>10</a:t>
            </a:fld>
            <a:endParaRPr lang="en-US"/>
          </a:p>
        </p:txBody>
      </p:sp>
    </p:spTree>
    <p:extLst>
      <p:ext uri="{BB962C8B-B14F-4D97-AF65-F5344CB8AC3E}">
        <p14:creationId xmlns:p14="http://schemas.microsoft.com/office/powerpoint/2010/main" val="111897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help us breathe! Trees produce oxygen, which we need to survive.</a:t>
            </a:r>
          </a:p>
        </p:txBody>
      </p:sp>
      <p:sp>
        <p:nvSpPr>
          <p:cNvPr id="4" name="Slide Number Placeholder 3"/>
          <p:cNvSpPr>
            <a:spLocks noGrp="1"/>
          </p:cNvSpPr>
          <p:nvPr>
            <p:ph type="sldNum" sz="quarter" idx="5"/>
          </p:nvPr>
        </p:nvSpPr>
        <p:spPr/>
        <p:txBody>
          <a:bodyPr/>
          <a:lstStyle/>
          <a:p>
            <a:fld id="{7C6B0E68-C658-4B4E-BEFE-57FCD4D7D8C2}" type="slidenum">
              <a:rPr lang="en-US" smtClean="0"/>
              <a:t>11</a:t>
            </a:fld>
            <a:endParaRPr lang="en-US"/>
          </a:p>
        </p:txBody>
      </p:sp>
    </p:spTree>
    <p:extLst>
      <p:ext uri="{BB962C8B-B14F-4D97-AF65-F5344CB8AC3E}">
        <p14:creationId xmlns:p14="http://schemas.microsoft.com/office/powerpoint/2010/main" val="213296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finally, they make our communities more beautiful and relaxing. Without trees, our neighborhoods would be much emptier. They would also be louder, since trees provide a buffer against noise!</a:t>
            </a:r>
          </a:p>
        </p:txBody>
      </p:sp>
      <p:sp>
        <p:nvSpPr>
          <p:cNvPr id="4" name="Slide Number Placeholder 3"/>
          <p:cNvSpPr>
            <a:spLocks noGrp="1"/>
          </p:cNvSpPr>
          <p:nvPr>
            <p:ph type="sldNum" sz="quarter" idx="5"/>
          </p:nvPr>
        </p:nvSpPr>
        <p:spPr/>
        <p:txBody>
          <a:bodyPr/>
          <a:lstStyle/>
          <a:p>
            <a:fld id="{7C6B0E68-C658-4B4E-BEFE-57FCD4D7D8C2}" type="slidenum">
              <a:rPr lang="en-US" smtClean="0"/>
              <a:t>12</a:t>
            </a:fld>
            <a:endParaRPr lang="en-US"/>
          </a:p>
        </p:txBody>
      </p:sp>
    </p:spTree>
    <p:extLst>
      <p:ext uri="{BB962C8B-B14F-4D97-AF65-F5344CB8AC3E}">
        <p14:creationId xmlns:p14="http://schemas.microsoft.com/office/powerpoint/2010/main" val="262768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lots of record-breaking trees out there. Let’s see if you know any of them!</a:t>
            </a:r>
          </a:p>
        </p:txBody>
      </p:sp>
      <p:sp>
        <p:nvSpPr>
          <p:cNvPr id="4" name="Slide Number Placeholder 3"/>
          <p:cNvSpPr>
            <a:spLocks noGrp="1"/>
          </p:cNvSpPr>
          <p:nvPr>
            <p:ph type="sldNum" sz="quarter" idx="5"/>
          </p:nvPr>
        </p:nvSpPr>
        <p:spPr/>
        <p:txBody>
          <a:bodyPr/>
          <a:lstStyle/>
          <a:p>
            <a:fld id="{7C6B0E68-C658-4B4E-BEFE-57FCD4D7D8C2}" type="slidenum">
              <a:rPr lang="en-US" smtClean="0"/>
              <a:t>13</a:t>
            </a:fld>
            <a:endParaRPr lang="en-US"/>
          </a:p>
        </p:txBody>
      </p:sp>
    </p:spTree>
    <p:extLst>
      <p:ext uri="{BB962C8B-B14F-4D97-AF65-F5344CB8AC3E}">
        <p14:creationId xmlns:p14="http://schemas.microsoft.com/office/powerpoint/2010/main" val="181630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a California redwood tree called “Hyperion.” This tree is 380 feet tall, which is taller than the Statue of Liberty.</a:t>
            </a:r>
          </a:p>
        </p:txBody>
      </p:sp>
      <p:sp>
        <p:nvSpPr>
          <p:cNvPr id="4" name="Slide Number Placeholder 3"/>
          <p:cNvSpPr>
            <a:spLocks noGrp="1"/>
          </p:cNvSpPr>
          <p:nvPr>
            <p:ph type="sldNum" sz="quarter" idx="5"/>
          </p:nvPr>
        </p:nvSpPr>
        <p:spPr/>
        <p:txBody>
          <a:bodyPr/>
          <a:lstStyle/>
          <a:p>
            <a:fld id="{7C6B0E68-C658-4B4E-BEFE-57FCD4D7D8C2}" type="slidenum">
              <a:rPr lang="en-US" smtClean="0"/>
              <a:t>15</a:t>
            </a:fld>
            <a:endParaRPr lang="en-US"/>
          </a:p>
        </p:txBody>
      </p:sp>
    </p:spTree>
    <p:extLst>
      <p:ext uri="{BB962C8B-B14F-4D97-AF65-F5344CB8AC3E}">
        <p14:creationId xmlns:p14="http://schemas.microsoft.com/office/powerpoint/2010/main" val="225320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General Sherman, a giant redwood in California, is the biggest tree in the world. Its largest branch has a diameter of almost 7 feet!</a:t>
            </a:r>
          </a:p>
        </p:txBody>
      </p:sp>
      <p:sp>
        <p:nvSpPr>
          <p:cNvPr id="4" name="Slide Number Placeholder 3"/>
          <p:cNvSpPr>
            <a:spLocks noGrp="1"/>
          </p:cNvSpPr>
          <p:nvPr>
            <p:ph type="sldNum" sz="quarter" idx="5"/>
          </p:nvPr>
        </p:nvSpPr>
        <p:spPr/>
        <p:txBody>
          <a:bodyPr/>
          <a:lstStyle/>
          <a:p>
            <a:fld id="{7C6B0E68-C658-4B4E-BEFE-57FCD4D7D8C2}" type="slidenum">
              <a:rPr lang="en-US" smtClean="0"/>
              <a:t>17</a:t>
            </a:fld>
            <a:endParaRPr lang="en-US"/>
          </a:p>
        </p:txBody>
      </p:sp>
    </p:spTree>
    <p:extLst>
      <p:ext uri="{BB962C8B-B14F-4D97-AF65-F5344CB8AC3E}">
        <p14:creationId xmlns:p14="http://schemas.microsoft.com/office/powerpoint/2010/main" val="205760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bristlecone pine tree from California called “Methuselah.” It’s 4,800 years old.</a:t>
            </a:r>
          </a:p>
        </p:txBody>
      </p:sp>
      <p:sp>
        <p:nvSpPr>
          <p:cNvPr id="4" name="Slide Number Placeholder 3"/>
          <p:cNvSpPr>
            <a:spLocks noGrp="1"/>
          </p:cNvSpPr>
          <p:nvPr>
            <p:ph type="sldNum" sz="quarter" idx="5"/>
          </p:nvPr>
        </p:nvSpPr>
        <p:spPr/>
        <p:txBody>
          <a:bodyPr/>
          <a:lstStyle/>
          <a:p>
            <a:fld id="{7C6B0E68-C658-4B4E-BEFE-57FCD4D7D8C2}" type="slidenum">
              <a:rPr lang="en-US" smtClean="0"/>
              <a:t>19</a:t>
            </a:fld>
            <a:endParaRPr lang="en-US"/>
          </a:p>
        </p:txBody>
      </p:sp>
    </p:spTree>
    <p:extLst>
      <p:ext uri="{BB962C8B-B14F-4D97-AF65-F5344CB8AC3E}">
        <p14:creationId xmlns:p14="http://schemas.microsoft.com/office/powerpoint/2010/main" val="3754520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see, trees are pretty special. That’s why it’s so important to celebrate Arbor Day – and celebrate trees all year round!</a:t>
            </a:r>
          </a:p>
        </p:txBody>
      </p:sp>
      <p:sp>
        <p:nvSpPr>
          <p:cNvPr id="4" name="Slide Number Placeholder 3"/>
          <p:cNvSpPr>
            <a:spLocks noGrp="1"/>
          </p:cNvSpPr>
          <p:nvPr>
            <p:ph type="sldNum" sz="quarter" idx="5"/>
          </p:nvPr>
        </p:nvSpPr>
        <p:spPr/>
        <p:txBody>
          <a:bodyPr/>
          <a:lstStyle/>
          <a:p>
            <a:fld id="{7C6B0E68-C658-4B4E-BEFE-57FCD4D7D8C2}" type="slidenum">
              <a:rPr lang="en-US" smtClean="0"/>
              <a:t>20</a:t>
            </a:fld>
            <a:endParaRPr lang="en-US"/>
          </a:p>
        </p:txBody>
      </p:sp>
    </p:spTree>
    <p:extLst>
      <p:ext uri="{BB962C8B-B14F-4D97-AF65-F5344CB8AC3E}">
        <p14:creationId xmlns:p14="http://schemas.microsoft.com/office/powerpoint/2010/main" val="140140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beginnings of Arbor Day can be traced all the way back to the mid-1800s. During this time, the government was offering free land to Americans through the Homestead Act. Many settlers moved out West to claim their land and build homes on the open prairie.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states these settlers flocked to was Nebraska, located in the middle of the country.</a:t>
            </a:r>
          </a:p>
        </p:txBody>
      </p:sp>
      <p:sp>
        <p:nvSpPr>
          <p:cNvPr id="4" name="Slide Number Placeholder 3"/>
          <p:cNvSpPr>
            <a:spLocks noGrp="1"/>
          </p:cNvSpPr>
          <p:nvPr>
            <p:ph type="sldNum" sz="quarter" idx="5"/>
          </p:nvPr>
        </p:nvSpPr>
        <p:spPr/>
        <p:txBody>
          <a:bodyPr/>
          <a:lstStyle/>
          <a:p>
            <a:fld id="{7C6B0E68-C658-4B4E-BEFE-57FCD4D7D8C2}" type="slidenum">
              <a:rPr lang="en-US" smtClean="0"/>
              <a:t>2</a:t>
            </a:fld>
            <a:endParaRPr lang="en-US"/>
          </a:p>
        </p:txBody>
      </p:sp>
    </p:spTree>
    <p:extLst>
      <p:ext uri="{BB962C8B-B14F-4D97-AF65-F5344CB8AC3E}">
        <p14:creationId xmlns:p14="http://schemas.microsoft.com/office/powerpoint/2010/main" val="327173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Life on the prairie wasn’t nearly as comfortable as it is today. One of the biggest reasons was a lack of trees. Without wood to build homes, many settlers lived in sod houses. They were exposed to the beating sun in the summer and cold winds in the winter. And they couldn’t chop wood to build fires and keep themselves warm.</a:t>
            </a:r>
          </a:p>
        </p:txBody>
      </p:sp>
      <p:sp>
        <p:nvSpPr>
          <p:cNvPr id="4" name="Slide Number Placeholder 3"/>
          <p:cNvSpPr>
            <a:spLocks noGrp="1"/>
          </p:cNvSpPr>
          <p:nvPr>
            <p:ph type="sldNum" sz="quarter" idx="5"/>
          </p:nvPr>
        </p:nvSpPr>
        <p:spPr/>
        <p:txBody>
          <a:bodyPr/>
          <a:lstStyle/>
          <a:p>
            <a:fld id="{7C6B0E68-C658-4B4E-BEFE-57FCD4D7D8C2}" type="slidenum">
              <a:rPr lang="en-US" smtClean="0"/>
              <a:t>3</a:t>
            </a:fld>
            <a:endParaRPr lang="en-US"/>
          </a:p>
        </p:txBody>
      </p:sp>
    </p:spTree>
    <p:extLst>
      <p:ext uri="{BB962C8B-B14F-4D97-AF65-F5344CB8AC3E}">
        <p14:creationId xmlns:p14="http://schemas.microsoft.com/office/powerpoint/2010/main" val="2984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 Sterling Morton was one of these early settlers. He recognized the dire need for trees in Nebraska and wanted to find a way to encourage everyone in the state to plant them. Pictured is the </a:t>
            </a:r>
            <a:r>
              <a:rPr lang="en-US" sz="1200" b="0" i="0" u="none" strike="noStrike" kern="1200" dirty="0">
                <a:solidFill>
                  <a:schemeClr val="tx1"/>
                </a:solidFill>
                <a:effectLst/>
                <a:latin typeface="+mn-lt"/>
                <a:ea typeface="+mn-ea"/>
                <a:cs typeface="+mn-cs"/>
              </a:rPr>
              <a:t>Morton family home</a:t>
            </a:r>
            <a:r>
              <a:rPr lang="en-US" sz="1200" b="0" i="0" u="none" strike="noStrike" kern="1200">
                <a:solidFill>
                  <a:schemeClr val="tx1"/>
                </a:solidFill>
                <a:effectLst/>
                <a:latin typeface="+mn-lt"/>
                <a:ea typeface="+mn-ea"/>
                <a:cs typeface="+mn-cs"/>
              </a:rPr>
              <a:t>, now </a:t>
            </a:r>
            <a:r>
              <a:rPr lang="en-US" sz="1200" b="0" i="0" u="none" strike="noStrike" kern="1200" dirty="0">
                <a:solidFill>
                  <a:schemeClr val="tx1"/>
                </a:solidFill>
                <a:effectLst/>
                <a:latin typeface="+mn-lt"/>
                <a:ea typeface="+mn-ea"/>
                <a:cs typeface="+mn-cs"/>
              </a:rPr>
              <a:t>known as Arbor Lodge.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C6B0E68-C658-4B4E-BEFE-57FCD4D7D8C2}" type="slidenum">
              <a:rPr lang="en-US" smtClean="0"/>
              <a:t>4</a:t>
            </a:fld>
            <a:endParaRPr lang="en-US"/>
          </a:p>
        </p:txBody>
      </p:sp>
    </p:spTree>
    <p:extLst>
      <p:ext uri="{BB962C8B-B14F-4D97-AF65-F5344CB8AC3E}">
        <p14:creationId xmlns:p14="http://schemas.microsoft.com/office/powerpoint/2010/main" val="1512033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1872, Morton proposed a new tree planting holiday to the state legislature. It was called Arbor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Arbor Day celebration was held in Nebraska on April 10, 1872. Prizes were offered to the individuals and counties who planted the most trees. On that day, an estimated 1 million trees were planted across the state.</a:t>
            </a:r>
          </a:p>
        </p:txBody>
      </p:sp>
      <p:sp>
        <p:nvSpPr>
          <p:cNvPr id="4" name="Slide Number Placeholder 3"/>
          <p:cNvSpPr>
            <a:spLocks noGrp="1"/>
          </p:cNvSpPr>
          <p:nvPr>
            <p:ph type="sldNum" sz="quarter" idx="5"/>
          </p:nvPr>
        </p:nvSpPr>
        <p:spPr/>
        <p:txBody>
          <a:bodyPr/>
          <a:lstStyle/>
          <a:p>
            <a:fld id="{7C6B0E68-C658-4B4E-BEFE-57FCD4D7D8C2}" type="slidenum">
              <a:rPr lang="en-US" smtClean="0"/>
              <a:t>5</a:t>
            </a:fld>
            <a:endParaRPr lang="en-US"/>
          </a:p>
        </p:txBody>
      </p:sp>
    </p:spTree>
    <p:extLst>
      <p:ext uri="{BB962C8B-B14F-4D97-AF65-F5344CB8AC3E}">
        <p14:creationId xmlns:p14="http://schemas.microsoft.com/office/powerpoint/2010/main" val="229958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Soon, other states heard about this success and wanted to join in. One by one, they began adopting their own Arbor Day celebrations, until the idea eventually spread to all 50 states.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Arbor Day is not only celebrated nationwide. It is also celebrated by dozens of countries around the world.</a:t>
            </a:r>
          </a:p>
        </p:txBody>
      </p:sp>
      <p:sp>
        <p:nvSpPr>
          <p:cNvPr id="4" name="Slide Number Placeholder 3"/>
          <p:cNvSpPr>
            <a:spLocks noGrp="1"/>
          </p:cNvSpPr>
          <p:nvPr>
            <p:ph type="sldNum" sz="quarter" idx="5"/>
          </p:nvPr>
        </p:nvSpPr>
        <p:spPr/>
        <p:txBody>
          <a:bodyPr/>
          <a:lstStyle/>
          <a:p>
            <a:fld id="{7C6B0E68-C658-4B4E-BEFE-57FCD4D7D8C2}" type="slidenum">
              <a:rPr lang="en-US" smtClean="0"/>
              <a:t>6</a:t>
            </a:fld>
            <a:endParaRPr lang="en-US"/>
          </a:p>
        </p:txBody>
      </p:sp>
    </p:spTree>
    <p:extLst>
      <p:ext uri="{BB962C8B-B14F-4D97-AF65-F5344CB8AC3E}">
        <p14:creationId xmlns:p14="http://schemas.microsoft.com/office/powerpoint/2010/main" val="75860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are people so passionate about this holiday? And why are trees so important?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We’ve already covered the basics. They provide shade and shelter to us every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there are many more reasons you might not realize, like…</a:t>
            </a:r>
          </a:p>
        </p:txBody>
      </p:sp>
      <p:sp>
        <p:nvSpPr>
          <p:cNvPr id="4" name="Slide Number Placeholder 3"/>
          <p:cNvSpPr>
            <a:spLocks noGrp="1"/>
          </p:cNvSpPr>
          <p:nvPr>
            <p:ph type="sldNum" sz="quarter" idx="5"/>
          </p:nvPr>
        </p:nvSpPr>
        <p:spPr/>
        <p:txBody>
          <a:bodyPr/>
          <a:lstStyle/>
          <a:p>
            <a:fld id="{7C6B0E68-C658-4B4E-BEFE-57FCD4D7D8C2}" type="slidenum">
              <a:rPr lang="en-US" smtClean="0"/>
              <a:t>7</a:t>
            </a:fld>
            <a:endParaRPr lang="en-US"/>
          </a:p>
        </p:txBody>
      </p:sp>
    </p:spTree>
    <p:extLst>
      <p:ext uri="{BB962C8B-B14F-4D97-AF65-F5344CB8AC3E}">
        <p14:creationId xmlns:p14="http://schemas.microsoft.com/office/powerpoint/2010/main" val="388806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provide shelter and food for animals. Even fish rely on trees to filter pollutants out of rivers and lakes!</a:t>
            </a:r>
          </a:p>
        </p:txBody>
      </p:sp>
      <p:sp>
        <p:nvSpPr>
          <p:cNvPr id="4" name="Slide Number Placeholder 3"/>
          <p:cNvSpPr>
            <a:spLocks noGrp="1"/>
          </p:cNvSpPr>
          <p:nvPr>
            <p:ph type="sldNum" sz="quarter" idx="5"/>
          </p:nvPr>
        </p:nvSpPr>
        <p:spPr/>
        <p:txBody>
          <a:bodyPr/>
          <a:lstStyle/>
          <a:p>
            <a:fld id="{7C6B0E68-C658-4B4E-BEFE-57FCD4D7D8C2}" type="slidenum">
              <a:rPr lang="en-US" smtClean="0"/>
              <a:t>8</a:t>
            </a:fld>
            <a:endParaRPr lang="en-US"/>
          </a:p>
        </p:txBody>
      </p:sp>
    </p:spTree>
    <p:extLst>
      <p:ext uri="{BB962C8B-B14F-4D97-AF65-F5344CB8AC3E}">
        <p14:creationId xmlns:p14="http://schemas.microsoft.com/office/powerpoint/2010/main" val="3584321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give us delicious foods like nuts, berries, and fruit.</a:t>
            </a:r>
          </a:p>
        </p:txBody>
      </p:sp>
      <p:sp>
        <p:nvSpPr>
          <p:cNvPr id="4" name="Slide Number Placeholder 3"/>
          <p:cNvSpPr>
            <a:spLocks noGrp="1"/>
          </p:cNvSpPr>
          <p:nvPr>
            <p:ph type="sldNum" sz="quarter" idx="5"/>
          </p:nvPr>
        </p:nvSpPr>
        <p:spPr/>
        <p:txBody>
          <a:bodyPr/>
          <a:lstStyle/>
          <a:p>
            <a:fld id="{7C6B0E68-C658-4B4E-BEFE-57FCD4D7D8C2}" type="slidenum">
              <a:rPr lang="en-US" smtClean="0"/>
              <a:t>9</a:t>
            </a:fld>
            <a:endParaRPr lang="en-US"/>
          </a:p>
        </p:txBody>
      </p:sp>
    </p:spTree>
    <p:extLst>
      <p:ext uri="{BB962C8B-B14F-4D97-AF65-F5344CB8AC3E}">
        <p14:creationId xmlns:p14="http://schemas.microsoft.com/office/powerpoint/2010/main" val="2607386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BF2B-2713-3D4B-A80A-FADD8477AB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C3D466-1D43-1847-A86C-1E82171CD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AC44E6-4558-4149-9002-98BFE8EE13B8}"/>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5" name="Footer Placeholder 4">
            <a:extLst>
              <a:ext uri="{FF2B5EF4-FFF2-40B4-BE49-F238E27FC236}">
                <a16:creationId xmlns:a16="http://schemas.microsoft.com/office/drawing/2014/main" id="{2F48FDCB-70A7-AC40-813A-225AE6F4E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ED6CE-76C5-564A-9719-CCF7BF5A0127}"/>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232533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BCB1-B327-3043-9B3B-9E4ADA84F0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AD632E-E72E-1845-9ECE-2AE0E4E0CE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C4F01-C805-1543-A8C4-A60E229D8D9E}"/>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5" name="Footer Placeholder 4">
            <a:extLst>
              <a:ext uri="{FF2B5EF4-FFF2-40B4-BE49-F238E27FC236}">
                <a16:creationId xmlns:a16="http://schemas.microsoft.com/office/drawing/2014/main" id="{7A7D51FD-82A8-BB4D-AAD3-71C1E6B7D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41E28-54D6-2947-A5E2-5D1EDF92153D}"/>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207233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7BF59-A3EA-A040-83AB-56A6054F81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03F12C-7AB3-434A-BE9A-B9DAC2304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9E870-45A8-2345-8501-2E18439EFABE}"/>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5" name="Footer Placeholder 4">
            <a:extLst>
              <a:ext uri="{FF2B5EF4-FFF2-40B4-BE49-F238E27FC236}">
                <a16:creationId xmlns:a16="http://schemas.microsoft.com/office/drawing/2014/main" id="{9B555421-1F45-DF40-B4A0-D05323BD6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5433B-4565-AE4F-AE5B-158829021136}"/>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204865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4323-47D3-564E-AC48-AFA163A653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A4AABC-E2E3-7247-ACFE-7EBAD288A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6B480-28E5-4F44-A0B8-3563095FE2C0}"/>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5" name="Footer Placeholder 4">
            <a:extLst>
              <a:ext uri="{FF2B5EF4-FFF2-40B4-BE49-F238E27FC236}">
                <a16:creationId xmlns:a16="http://schemas.microsoft.com/office/drawing/2014/main" id="{0AEB34C4-9469-D34D-819C-88769B0B0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70203-BC2B-ED41-BBF1-E82A1D1F8F27}"/>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198453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8C26-A250-7D4A-9C1B-65934F1C0D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B1B396-BA2A-4F41-BCA8-222CE49D8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AA49D8-2ACB-E342-9609-871C82BFCC65}"/>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5" name="Footer Placeholder 4">
            <a:extLst>
              <a:ext uri="{FF2B5EF4-FFF2-40B4-BE49-F238E27FC236}">
                <a16:creationId xmlns:a16="http://schemas.microsoft.com/office/drawing/2014/main" id="{D86D627B-D93A-4C4E-9C5E-3051FDFC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F932D-A2AC-2345-9986-833707DEC380}"/>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378812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E9D35-20CC-3440-9E47-DCEEDC751A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1085D-86D8-FB45-89E1-7B3603DADB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090E2-DEEE-2040-989E-8AA52EEFCF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EB23F1-B229-FD4A-B72D-0A9DC40EDF70}"/>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6" name="Footer Placeholder 5">
            <a:extLst>
              <a:ext uri="{FF2B5EF4-FFF2-40B4-BE49-F238E27FC236}">
                <a16:creationId xmlns:a16="http://schemas.microsoft.com/office/drawing/2014/main" id="{FA45D8F4-B740-F242-953D-531B429BC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F85E1-2E4C-4A4B-935F-5CAC30362969}"/>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4097773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6384-09B8-CE47-8EEE-7C4A816BC4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87E9A3-00BF-B34A-910E-76CCB40A54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B0188E-5C56-2D4D-A296-B88F9C8550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F70AB2-1FAF-9A40-8F9B-9F4168067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440A48-E370-BB4A-BAF8-8CEE5EB7B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7BC522-C17F-2B46-B59C-4563370396A1}"/>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8" name="Footer Placeholder 7">
            <a:extLst>
              <a:ext uri="{FF2B5EF4-FFF2-40B4-BE49-F238E27FC236}">
                <a16:creationId xmlns:a16="http://schemas.microsoft.com/office/drawing/2014/main" id="{D11E796D-D203-E542-B841-5509E5CDEC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E5B928-460C-DB45-9497-9AB7F560D962}"/>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3417758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A623A-8C21-2544-B974-F51AC1A764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F4B49C-D96B-474D-85B1-293FD79B0082}"/>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4" name="Footer Placeholder 3">
            <a:extLst>
              <a:ext uri="{FF2B5EF4-FFF2-40B4-BE49-F238E27FC236}">
                <a16:creationId xmlns:a16="http://schemas.microsoft.com/office/drawing/2014/main" id="{4C1882AA-4857-A74C-B74B-6E46EDFF06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BCDC73-C969-3C45-A27C-75AEFF6A9E54}"/>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107299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BAC899-72E7-2543-B5C0-52B4890D66F4}"/>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3" name="Footer Placeholder 2">
            <a:extLst>
              <a:ext uri="{FF2B5EF4-FFF2-40B4-BE49-F238E27FC236}">
                <a16:creationId xmlns:a16="http://schemas.microsoft.com/office/drawing/2014/main" id="{4B54C069-F393-E04A-A593-A391543BF6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03EFAF-5F51-F24E-9984-CB74530F19AB}"/>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132862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1CB4-432F-BC4E-9229-D889EF9F6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480913-4132-504F-920E-C8A3F59522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23AE9F-C031-2942-9D93-2A49781A6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44BA6-98C9-A342-BB93-CFD2E8906595}"/>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6" name="Footer Placeholder 5">
            <a:extLst>
              <a:ext uri="{FF2B5EF4-FFF2-40B4-BE49-F238E27FC236}">
                <a16:creationId xmlns:a16="http://schemas.microsoft.com/office/drawing/2014/main" id="{C8EC400F-7197-474F-BAEF-2956B927C0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E26AC-8D1B-7A4A-97B8-1A3F8D8220E8}"/>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71558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119D-328B-D141-A171-ED29A1ED0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8DC5DA-D98D-F84C-A234-D81B3BAA3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284D2B-3416-E14C-BFCE-0BD4BB68E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D6882-09D3-6141-8E71-2CB90193C782}"/>
              </a:ext>
            </a:extLst>
          </p:cNvPr>
          <p:cNvSpPr>
            <a:spLocks noGrp="1"/>
          </p:cNvSpPr>
          <p:nvPr>
            <p:ph type="dt" sz="half" idx="10"/>
          </p:nvPr>
        </p:nvSpPr>
        <p:spPr/>
        <p:txBody>
          <a:bodyPr/>
          <a:lstStyle/>
          <a:p>
            <a:fld id="{6E6EC82C-51EC-8341-AE1A-D917FC829C43}" type="datetimeFigureOut">
              <a:rPr lang="en-US" smtClean="0"/>
              <a:t>3/28/2022</a:t>
            </a:fld>
            <a:endParaRPr lang="en-US"/>
          </a:p>
        </p:txBody>
      </p:sp>
      <p:sp>
        <p:nvSpPr>
          <p:cNvPr id="6" name="Footer Placeholder 5">
            <a:extLst>
              <a:ext uri="{FF2B5EF4-FFF2-40B4-BE49-F238E27FC236}">
                <a16:creationId xmlns:a16="http://schemas.microsoft.com/office/drawing/2014/main" id="{706523FF-5F47-1846-966D-92188A706F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4FB93-E48B-2748-A16D-6EEDF3DE71D8}"/>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2987065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6CE6C2-309F-7B43-B037-A4EC104DE7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6C1560-C971-EA49-93B1-6C2ECB37BA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8BAA6-C3F3-244F-90B4-1FDBA2F3C3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EC82C-51EC-8341-AE1A-D917FC829C43}" type="datetimeFigureOut">
              <a:rPr lang="en-US" smtClean="0"/>
              <a:t>3/28/2022</a:t>
            </a:fld>
            <a:endParaRPr lang="en-US"/>
          </a:p>
        </p:txBody>
      </p:sp>
      <p:sp>
        <p:nvSpPr>
          <p:cNvPr id="5" name="Footer Placeholder 4">
            <a:extLst>
              <a:ext uri="{FF2B5EF4-FFF2-40B4-BE49-F238E27FC236}">
                <a16:creationId xmlns:a16="http://schemas.microsoft.com/office/drawing/2014/main" id="{A5CE1F2D-34FD-C946-9172-9F5488ECB7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40C4EE-2017-7A46-9E43-D8D7FAE01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D9EBF-0094-2F46-A568-D7FFAD10AB61}" type="slidenum">
              <a:rPr lang="en-US" smtClean="0"/>
              <a:t>‹#›</a:t>
            </a:fld>
            <a:endParaRPr lang="en-US"/>
          </a:p>
        </p:txBody>
      </p:sp>
    </p:spTree>
    <p:extLst>
      <p:ext uri="{BB962C8B-B14F-4D97-AF65-F5344CB8AC3E}">
        <p14:creationId xmlns:p14="http://schemas.microsoft.com/office/powerpoint/2010/main" val="1217032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range wheelbarrow is parked beside a newly-planted maple tree.&#10;&#10;On-screen text: &quot;The History of Arbor Day&quot;">
            <a:extLst>
              <a:ext uri="{FF2B5EF4-FFF2-40B4-BE49-F238E27FC236}">
                <a16:creationId xmlns:a16="http://schemas.microsoft.com/office/drawing/2014/main" id="{496CDD22-FD64-6C45-A0C8-968BB353FA5E}"/>
              </a:ext>
            </a:extLst>
          </p:cNvPr>
          <p:cNvPicPr>
            <a:picLocks noChangeAspect="1"/>
          </p:cNvPicPr>
          <p:nvPr/>
        </p:nvPicPr>
        <p:blipFill>
          <a:blip r:embed="rId3"/>
          <a:stretch>
            <a:fillRect/>
          </a:stretch>
        </p:blipFill>
        <p:spPr>
          <a:xfrm>
            <a:off x="0" y="0"/>
            <a:ext cx="12192000" cy="6865151"/>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F4A257F1-A243-794B-9731-600EF9C053EF}"/>
              </a:ext>
            </a:extLst>
          </p:cNvPr>
          <p:cNvPicPr>
            <a:picLocks noChangeAspect="1"/>
          </p:cNvPicPr>
          <p:nvPr/>
        </p:nvPicPr>
        <p:blipFill>
          <a:blip r:embed="rId4"/>
          <a:stretch>
            <a:fillRect/>
          </a:stretch>
        </p:blipFill>
        <p:spPr>
          <a:xfrm>
            <a:off x="5481760" y="5584840"/>
            <a:ext cx="4387317" cy="573505"/>
          </a:xfrm>
          <a:prstGeom prst="rect">
            <a:avLst/>
          </a:prstGeom>
        </p:spPr>
      </p:pic>
    </p:spTree>
    <p:extLst>
      <p:ext uri="{BB962C8B-B14F-4D97-AF65-F5344CB8AC3E}">
        <p14:creationId xmlns:p14="http://schemas.microsoft.com/office/powerpoint/2010/main" val="198956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wer plant emitting air pollution.">
            <a:extLst>
              <a:ext uri="{FF2B5EF4-FFF2-40B4-BE49-F238E27FC236}">
                <a16:creationId xmlns:a16="http://schemas.microsoft.com/office/drawing/2014/main" id="{25D0AE22-4515-6641-8DE5-1A92D7BD4FBA}"/>
              </a:ext>
            </a:extLst>
          </p:cNvPr>
          <p:cNvPicPr>
            <a:picLocks noChangeAspect="1"/>
          </p:cNvPicPr>
          <p:nvPr/>
        </p:nvPicPr>
        <p:blipFill rotWithShape="1">
          <a:blip r:embed="rId3"/>
          <a:srcRect b="9649"/>
          <a:stretch/>
        </p:blipFill>
        <p:spPr>
          <a:xfrm>
            <a:off x="-2" y="1"/>
            <a:ext cx="12191999" cy="6190092"/>
          </a:xfrm>
          <a:prstGeom prst="rect">
            <a:avLst/>
          </a:prstGeom>
        </p:spPr>
      </p:pic>
      <p:grpSp>
        <p:nvGrpSpPr>
          <p:cNvPr id="2" name="Group 1">
            <a:extLst>
              <a:ext uri="{FF2B5EF4-FFF2-40B4-BE49-F238E27FC236}">
                <a16:creationId xmlns:a16="http://schemas.microsoft.com/office/drawing/2014/main" id="{E687E869-B1AA-264C-B4FD-AC7CEAADCE28}"/>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16DEA2BA-F14F-B84F-B7C0-07244DD81739}"/>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179D560F-0F10-FE41-B95B-9F27990FE80F}"/>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183354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oung girl smiles while enjoying fresh air and sunshine outdoors.">
            <a:extLst>
              <a:ext uri="{FF2B5EF4-FFF2-40B4-BE49-F238E27FC236}">
                <a16:creationId xmlns:a16="http://schemas.microsoft.com/office/drawing/2014/main" id="{375821CE-7589-624C-86C9-2B4865A58368}"/>
              </a:ext>
            </a:extLst>
          </p:cNvPr>
          <p:cNvPicPr>
            <a:picLocks noChangeAspect="1"/>
          </p:cNvPicPr>
          <p:nvPr/>
        </p:nvPicPr>
        <p:blipFill rotWithShape="1">
          <a:blip r:embed="rId3"/>
          <a:srcRect t="2655" b="12969"/>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ACAA78D6-AF11-9840-AB41-2A41FB1A6FFC}"/>
              </a:ext>
            </a:extLst>
          </p:cNvPr>
          <p:cNvGrpSpPr/>
          <p:nvPr/>
        </p:nvGrpSpPr>
        <p:grpSpPr>
          <a:xfrm>
            <a:off x="-1" y="6068702"/>
            <a:ext cx="12191999" cy="789297"/>
            <a:chOff x="-1" y="6068702"/>
            <a:chExt cx="12191999" cy="789297"/>
          </a:xfrm>
        </p:grpSpPr>
        <p:sp>
          <p:nvSpPr>
            <p:cNvPr id="5" name="Rectangle 4">
              <a:extLst>
                <a:ext uri="{FF2B5EF4-FFF2-40B4-BE49-F238E27FC236}">
                  <a16:creationId xmlns:a16="http://schemas.microsoft.com/office/drawing/2014/main" id="{7DB7E38F-BEF8-F44B-8470-F861865138D7}"/>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with low confidence">
              <a:extLst>
                <a:ext uri="{FF2B5EF4-FFF2-40B4-BE49-F238E27FC236}">
                  <a16:creationId xmlns:a16="http://schemas.microsoft.com/office/drawing/2014/main" id="{B85D873B-BF80-B245-A515-7C60A726F4AA}"/>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2593054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verse group of people run through a park.">
            <a:extLst>
              <a:ext uri="{FF2B5EF4-FFF2-40B4-BE49-F238E27FC236}">
                <a16:creationId xmlns:a16="http://schemas.microsoft.com/office/drawing/2014/main" id="{2DDF1F84-A4EE-1A4B-9339-987BFD66BC17}"/>
              </a:ext>
            </a:extLst>
          </p:cNvPr>
          <p:cNvPicPr>
            <a:picLocks noChangeAspect="1"/>
          </p:cNvPicPr>
          <p:nvPr/>
        </p:nvPicPr>
        <p:blipFill rotWithShape="1">
          <a:blip r:embed="rId3"/>
          <a:srcRect t="2917"/>
          <a:stretch/>
        </p:blipFill>
        <p:spPr>
          <a:xfrm>
            <a:off x="0" y="0"/>
            <a:ext cx="12191998" cy="6455135"/>
          </a:xfrm>
          <a:prstGeom prst="rect">
            <a:avLst/>
          </a:prstGeom>
        </p:spPr>
      </p:pic>
      <p:grpSp>
        <p:nvGrpSpPr>
          <p:cNvPr id="2" name="Group 1">
            <a:extLst>
              <a:ext uri="{FF2B5EF4-FFF2-40B4-BE49-F238E27FC236}">
                <a16:creationId xmlns:a16="http://schemas.microsoft.com/office/drawing/2014/main" id="{D27CAC4D-0056-0544-B083-4DD44A6B8D18}"/>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0366F7F6-B900-814B-A13A-C07268FE35D2}"/>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97641817-C8AD-A941-A397-0C6FCBEDCA22}"/>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2610005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forest&#10;&#10;Description automatically generated with low confidence">
            <a:extLst>
              <a:ext uri="{FF2B5EF4-FFF2-40B4-BE49-F238E27FC236}">
                <a16:creationId xmlns:a16="http://schemas.microsoft.com/office/drawing/2014/main" id="{B7B7970E-EB2A-2A4A-85A9-849ACCC67E3E}"/>
              </a:ext>
            </a:extLst>
          </p:cNvPr>
          <p:cNvPicPr>
            <a:picLocks noChangeAspect="1"/>
          </p:cNvPicPr>
          <p:nvPr/>
        </p:nvPicPr>
        <p:blipFill rotWithShape="1">
          <a:blip r:embed="rId3"/>
          <a:srcRect t="18400"/>
          <a:stretch/>
        </p:blipFill>
        <p:spPr>
          <a:xfrm>
            <a:off x="0" y="0"/>
            <a:ext cx="12192000" cy="6639636"/>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71C272B8-B987-3043-8FB2-83D20F34EB93}"/>
              </a:ext>
            </a:extLst>
          </p:cNvPr>
          <p:cNvPicPr>
            <a:picLocks noChangeAspect="1"/>
          </p:cNvPicPr>
          <p:nvPr/>
        </p:nvPicPr>
        <p:blipFill>
          <a:blip r:embed="rId4"/>
          <a:stretch>
            <a:fillRect/>
          </a:stretch>
        </p:blipFill>
        <p:spPr>
          <a:xfrm>
            <a:off x="8676970" y="6196233"/>
            <a:ext cx="3210535" cy="534233"/>
          </a:xfrm>
          <a:prstGeom prst="rect">
            <a:avLst/>
          </a:prstGeom>
        </p:spPr>
      </p:pic>
      <p:grpSp>
        <p:nvGrpSpPr>
          <p:cNvPr id="5" name="Group 4">
            <a:extLst>
              <a:ext uri="{FF2B5EF4-FFF2-40B4-BE49-F238E27FC236}">
                <a16:creationId xmlns:a16="http://schemas.microsoft.com/office/drawing/2014/main" id="{5B4AA378-93FD-4F4E-AB3A-51F1B67087C3}"/>
              </a:ext>
            </a:extLst>
          </p:cNvPr>
          <p:cNvGrpSpPr/>
          <p:nvPr/>
        </p:nvGrpSpPr>
        <p:grpSpPr>
          <a:xfrm>
            <a:off x="-1" y="6068702"/>
            <a:ext cx="12191999" cy="789297"/>
            <a:chOff x="-1" y="6068702"/>
            <a:chExt cx="12191999" cy="789297"/>
          </a:xfrm>
        </p:grpSpPr>
        <p:sp>
          <p:nvSpPr>
            <p:cNvPr id="6" name="Rectangle 5">
              <a:extLst>
                <a:ext uri="{FF2B5EF4-FFF2-40B4-BE49-F238E27FC236}">
                  <a16:creationId xmlns:a16="http://schemas.microsoft.com/office/drawing/2014/main" id="{C5CC5C74-D00E-B04A-9F03-EAB9DE559C45}"/>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low confidence">
              <a:extLst>
                <a:ext uri="{FF2B5EF4-FFF2-40B4-BE49-F238E27FC236}">
                  <a16:creationId xmlns:a16="http://schemas.microsoft.com/office/drawing/2014/main" id="{07C6FB17-F37C-B24F-8AEC-C91CEADA96AB}"/>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1835555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ED0B7B-9467-3347-B185-A4719B6B9C04}"/>
              </a:ext>
            </a:extLst>
          </p:cNvPr>
          <p:cNvPicPr>
            <a:picLocks noChangeAspect="1"/>
          </p:cNvPicPr>
          <p:nvPr/>
        </p:nvPicPr>
        <p:blipFill>
          <a:blip r:embed="rId2"/>
          <a:stretch>
            <a:fillRect/>
          </a:stretch>
        </p:blipFill>
        <p:spPr>
          <a:xfrm>
            <a:off x="-1" y="-1"/>
            <a:ext cx="12296633" cy="6924068"/>
          </a:xfrm>
          <a:prstGeom prst="rect">
            <a:avLst/>
          </a:prstGeom>
        </p:spPr>
      </p:pic>
    </p:spTree>
    <p:extLst>
      <p:ext uri="{BB962C8B-B14F-4D97-AF65-F5344CB8AC3E}">
        <p14:creationId xmlns:p14="http://schemas.microsoft.com/office/powerpoint/2010/main" val="1562736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in front of a city&#10;&#10;Description automatically generated with low confidence">
            <a:extLst>
              <a:ext uri="{FF2B5EF4-FFF2-40B4-BE49-F238E27FC236}">
                <a16:creationId xmlns:a16="http://schemas.microsoft.com/office/drawing/2014/main" id="{67A91831-DE42-8543-989B-2432231882F4}"/>
              </a:ext>
            </a:extLst>
          </p:cNvPr>
          <p:cNvPicPr>
            <a:picLocks noChangeAspect="1"/>
          </p:cNvPicPr>
          <p:nvPr/>
        </p:nvPicPr>
        <p:blipFill>
          <a:blip r:embed="rId3"/>
          <a:stretch>
            <a:fillRect/>
          </a:stretch>
        </p:blipFill>
        <p:spPr>
          <a:xfrm>
            <a:off x="0" y="-1"/>
            <a:ext cx="12192000" cy="6865151"/>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73E87F6B-0912-2547-9141-2E94F6A2374A}"/>
              </a:ext>
            </a:extLst>
          </p:cNvPr>
          <p:cNvPicPr>
            <a:picLocks noChangeAspect="1"/>
          </p:cNvPicPr>
          <p:nvPr/>
        </p:nvPicPr>
        <p:blipFill>
          <a:blip r:embed="rId4"/>
          <a:stretch>
            <a:fillRect/>
          </a:stretch>
        </p:blipFill>
        <p:spPr>
          <a:xfrm>
            <a:off x="8676970" y="6196233"/>
            <a:ext cx="3210535" cy="534233"/>
          </a:xfrm>
          <a:prstGeom prst="rect">
            <a:avLst/>
          </a:prstGeom>
        </p:spPr>
      </p:pic>
      <p:grpSp>
        <p:nvGrpSpPr>
          <p:cNvPr id="5" name="Group 4">
            <a:extLst>
              <a:ext uri="{FF2B5EF4-FFF2-40B4-BE49-F238E27FC236}">
                <a16:creationId xmlns:a16="http://schemas.microsoft.com/office/drawing/2014/main" id="{A6A610A8-8287-9D42-8210-281FADA21DDC}"/>
              </a:ext>
            </a:extLst>
          </p:cNvPr>
          <p:cNvGrpSpPr/>
          <p:nvPr/>
        </p:nvGrpSpPr>
        <p:grpSpPr>
          <a:xfrm>
            <a:off x="-1" y="6068702"/>
            <a:ext cx="12191999" cy="789297"/>
            <a:chOff x="-1" y="6068702"/>
            <a:chExt cx="12191999" cy="789297"/>
          </a:xfrm>
        </p:grpSpPr>
        <p:sp>
          <p:nvSpPr>
            <p:cNvPr id="6" name="Rectangle 5">
              <a:extLst>
                <a:ext uri="{FF2B5EF4-FFF2-40B4-BE49-F238E27FC236}">
                  <a16:creationId xmlns:a16="http://schemas.microsoft.com/office/drawing/2014/main" id="{A0F194EF-BAF4-0841-9438-B24AE5092B21}"/>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low confidence">
              <a:extLst>
                <a:ext uri="{FF2B5EF4-FFF2-40B4-BE49-F238E27FC236}">
                  <a16:creationId xmlns:a16="http://schemas.microsoft.com/office/drawing/2014/main" id="{D95DDDE0-84D2-B744-8ED3-D93FF6DD9B96}"/>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140292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957520A-6A75-AC4F-95DE-E18D141BAEDA}"/>
              </a:ext>
            </a:extLst>
          </p:cNvPr>
          <p:cNvPicPr>
            <a:picLocks noChangeAspect="1"/>
          </p:cNvPicPr>
          <p:nvPr/>
        </p:nvPicPr>
        <p:blipFill>
          <a:blip r:embed="rId2"/>
          <a:stretch>
            <a:fillRect/>
          </a:stretch>
        </p:blipFill>
        <p:spPr>
          <a:xfrm>
            <a:off x="0" y="-1"/>
            <a:ext cx="12192000" cy="6865151"/>
          </a:xfrm>
          <a:prstGeom prst="rect">
            <a:avLst/>
          </a:prstGeom>
        </p:spPr>
      </p:pic>
    </p:spTree>
    <p:extLst>
      <p:ext uri="{BB962C8B-B14F-4D97-AF65-F5344CB8AC3E}">
        <p14:creationId xmlns:p14="http://schemas.microsoft.com/office/powerpoint/2010/main" val="658631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stone&#10;&#10;Description automatically generated">
            <a:extLst>
              <a:ext uri="{FF2B5EF4-FFF2-40B4-BE49-F238E27FC236}">
                <a16:creationId xmlns:a16="http://schemas.microsoft.com/office/drawing/2014/main" id="{D1B52F4A-F005-8343-A0FA-5944AA5FBDFA}"/>
              </a:ext>
            </a:extLst>
          </p:cNvPr>
          <p:cNvPicPr>
            <a:picLocks noChangeAspect="1"/>
          </p:cNvPicPr>
          <p:nvPr/>
        </p:nvPicPr>
        <p:blipFill rotWithShape="1">
          <a:blip r:embed="rId3"/>
          <a:srcRect t="12637" b="-4859"/>
          <a:stretch/>
        </p:blipFill>
        <p:spPr>
          <a:xfrm>
            <a:off x="0" y="-631493"/>
            <a:ext cx="12192000" cy="7489494"/>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7FBFD0A9-0B86-704A-A235-B145C1ED6D46}"/>
              </a:ext>
            </a:extLst>
          </p:cNvPr>
          <p:cNvPicPr>
            <a:picLocks noChangeAspect="1"/>
          </p:cNvPicPr>
          <p:nvPr/>
        </p:nvPicPr>
        <p:blipFill>
          <a:blip r:embed="rId4"/>
          <a:stretch>
            <a:fillRect/>
          </a:stretch>
        </p:blipFill>
        <p:spPr>
          <a:xfrm>
            <a:off x="8676970" y="6196233"/>
            <a:ext cx="3210535" cy="534233"/>
          </a:xfrm>
          <a:prstGeom prst="rect">
            <a:avLst/>
          </a:prstGeom>
        </p:spPr>
      </p:pic>
      <p:grpSp>
        <p:nvGrpSpPr>
          <p:cNvPr id="5" name="Group 4">
            <a:extLst>
              <a:ext uri="{FF2B5EF4-FFF2-40B4-BE49-F238E27FC236}">
                <a16:creationId xmlns:a16="http://schemas.microsoft.com/office/drawing/2014/main" id="{511ADA6E-ECE1-974E-B7C2-47F832ED7811}"/>
              </a:ext>
            </a:extLst>
          </p:cNvPr>
          <p:cNvGrpSpPr/>
          <p:nvPr/>
        </p:nvGrpSpPr>
        <p:grpSpPr>
          <a:xfrm>
            <a:off x="-1" y="6068702"/>
            <a:ext cx="12191999" cy="789297"/>
            <a:chOff x="-1" y="6068702"/>
            <a:chExt cx="12191999" cy="789297"/>
          </a:xfrm>
        </p:grpSpPr>
        <p:sp>
          <p:nvSpPr>
            <p:cNvPr id="6" name="Rectangle 5">
              <a:extLst>
                <a:ext uri="{FF2B5EF4-FFF2-40B4-BE49-F238E27FC236}">
                  <a16:creationId xmlns:a16="http://schemas.microsoft.com/office/drawing/2014/main" id="{5D1F1C16-9CA4-1148-AB91-0504AA645721}"/>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low confidence">
              <a:extLst>
                <a:ext uri="{FF2B5EF4-FFF2-40B4-BE49-F238E27FC236}">
                  <a16:creationId xmlns:a16="http://schemas.microsoft.com/office/drawing/2014/main" id="{81308901-3FE7-5D42-8064-A80943E57092}"/>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210088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0DED1CF7-4354-4B47-B1A7-0A1EB31EED75}"/>
              </a:ext>
            </a:extLst>
          </p:cNvPr>
          <p:cNvPicPr>
            <a:picLocks noChangeAspect="1"/>
          </p:cNvPicPr>
          <p:nvPr/>
        </p:nvPicPr>
        <p:blipFill>
          <a:blip r:embed="rId2"/>
          <a:stretch>
            <a:fillRect/>
          </a:stretch>
        </p:blipFill>
        <p:spPr>
          <a:xfrm>
            <a:off x="0" y="0"/>
            <a:ext cx="12192000" cy="6865152"/>
          </a:xfrm>
          <a:prstGeom prst="rect">
            <a:avLst/>
          </a:prstGeom>
        </p:spPr>
      </p:pic>
    </p:spTree>
    <p:extLst>
      <p:ext uri="{BB962C8B-B14F-4D97-AF65-F5344CB8AC3E}">
        <p14:creationId xmlns:p14="http://schemas.microsoft.com/office/powerpoint/2010/main" val="2789613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green, highway&#10;&#10;Description automatically generated">
            <a:extLst>
              <a:ext uri="{FF2B5EF4-FFF2-40B4-BE49-F238E27FC236}">
                <a16:creationId xmlns:a16="http://schemas.microsoft.com/office/drawing/2014/main" id="{7BB5B581-62CA-1D42-B582-14F10D24EF76}"/>
              </a:ext>
            </a:extLst>
          </p:cNvPr>
          <p:cNvPicPr>
            <a:picLocks noChangeAspect="1"/>
          </p:cNvPicPr>
          <p:nvPr/>
        </p:nvPicPr>
        <p:blipFill>
          <a:blip r:embed="rId3"/>
          <a:stretch>
            <a:fillRect/>
          </a:stretch>
        </p:blipFill>
        <p:spPr>
          <a:xfrm>
            <a:off x="0" y="-1"/>
            <a:ext cx="12192000" cy="6865151"/>
          </a:xfrm>
          <a:prstGeom prst="rect">
            <a:avLst/>
          </a:prstGeom>
        </p:spPr>
      </p:pic>
      <p:sp>
        <p:nvSpPr>
          <p:cNvPr id="4" name="Rectangle 3">
            <a:extLst>
              <a:ext uri="{FF2B5EF4-FFF2-40B4-BE49-F238E27FC236}">
                <a16:creationId xmlns:a16="http://schemas.microsoft.com/office/drawing/2014/main" id="{CFBB0504-1C96-1242-95FB-CB4E2F55977E}"/>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03F83270-2CAB-4644-9F27-125D6A2D4AD4}"/>
              </a:ext>
            </a:extLst>
          </p:cNvPr>
          <p:cNvPicPr>
            <a:picLocks noChangeAspect="1"/>
          </p:cNvPicPr>
          <p:nvPr/>
        </p:nvPicPr>
        <p:blipFill>
          <a:blip r:embed="rId4"/>
          <a:stretch>
            <a:fillRect/>
          </a:stretch>
        </p:blipFill>
        <p:spPr>
          <a:xfrm>
            <a:off x="8676970" y="6196233"/>
            <a:ext cx="3210535" cy="534233"/>
          </a:xfrm>
          <a:prstGeom prst="rect">
            <a:avLst/>
          </a:prstGeom>
        </p:spPr>
      </p:pic>
    </p:spTree>
    <p:extLst>
      <p:ext uri="{BB962C8B-B14F-4D97-AF65-F5344CB8AC3E}">
        <p14:creationId xmlns:p14="http://schemas.microsoft.com/office/powerpoint/2010/main" val="68757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An old house sits surrounded by green grass, blue sky - and no trees.">
            <a:extLst>
              <a:ext uri="{FF2B5EF4-FFF2-40B4-BE49-F238E27FC236}">
                <a16:creationId xmlns:a16="http://schemas.microsoft.com/office/drawing/2014/main" id="{D7AAEDA7-F792-1343-9105-3D1E227F073E}"/>
              </a:ext>
            </a:extLst>
          </p:cNvPr>
          <p:cNvPicPr>
            <a:picLocks noChangeAspect="1"/>
          </p:cNvPicPr>
          <p:nvPr/>
        </p:nvPicPr>
        <p:blipFill rotWithShape="1">
          <a:blip r:embed="rId4">
            <a:extLst>
              <a:ext uri="{28A0092B-C50C-407E-A947-70E740481C1C}">
                <a14:useLocalDpi xmlns:a14="http://schemas.microsoft.com/office/drawing/2010/main" val="0"/>
              </a:ext>
            </a:extLst>
          </a:blip>
          <a:srcRect t="32935"/>
          <a:stretch/>
        </p:blipFill>
        <p:spPr>
          <a:xfrm>
            <a:off x="0" y="0"/>
            <a:ext cx="12192000" cy="6132468"/>
          </a:xfrm>
          <a:prstGeom prst="rect">
            <a:avLst/>
          </a:prstGeom>
        </p:spPr>
      </p:pic>
      <p:grpSp>
        <p:nvGrpSpPr>
          <p:cNvPr id="3" name="Group 2">
            <a:extLst>
              <a:ext uri="{FF2B5EF4-FFF2-40B4-BE49-F238E27FC236}">
                <a16:creationId xmlns:a16="http://schemas.microsoft.com/office/drawing/2014/main" id="{6594220E-1025-A54E-9A82-5C2D8F9CC15D}"/>
              </a:ext>
            </a:extLst>
          </p:cNvPr>
          <p:cNvGrpSpPr/>
          <p:nvPr/>
        </p:nvGrpSpPr>
        <p:grpSpPr>
          <a:xfrm>
            <a:off x="-1" y="6068702"/>
            <a:ext cx="12191999" cy="789297"/>
            <a:chOff x="-1" y="6068702"/>
            <a:chExt cx="12191999" cy="789297"/>
          </a:xfrm>
        </p:grpSpPr>
        <p:sp>
          <p:nvSpPr>
            <p:cNvPr id="4" name="Rectangle 3">
              <a:extLst>
                <a:ext uri="{FF2B5EF4-FFF2-40B4-BE49-F238E27FC236}">
                  <a16:creationId xmlns:a16="http://schemas.microsoft.com/office/drawing/2014/main" id="{DEC8E5D0-44A8-0749-A33A-62195629500D}"/>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0673A6FE-45D5-C74E-ABD5-5BE9FF3CA875}"/>
                </a:ext>
              </a:extLst>
            </p:cNvPr>
            <p:cNvPicPr>
              <a:picLocks noChangeAspect="1"/>
            </p:cNvPicPr>
            <p:nvPr/>
          </p:nvPicPr>
          <p:blipFill>
            <a:blip r:embed="rId5"/>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2639530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eacher and her three students water a newly-planted tree with a watering can.">
            <a:extLst>
              <a:ext uri="{FF2B5EF4-FFF2-40B4-BE49-F238E27FC236}">
                <a16:creationId xmlns:a16="http://schemas.microsoft.com/office/drawing/2014/main" id="{3B1378CD-48AF-DD44-8B0F-E3F0D1998A06}"/>
              </a:ext>
            </a:extLst>
          </p:cNvPr>
          <p:cNvPicPr>
            <a:picLocks noChangeAspect="1"/>
          </p:cNvPicPr>
          <p:nvPr/>
        </p:nvPicPr>
        <p:blipFill rotWithShape="1">
          <a:blip r:embed="rId3"/>
          <a:srcRect t="13768" b="10000"/>
          <a:stretch/>
        </p:blipFill>
        <p:spPr>
          <a:xfrm>
            <a:off x="-4764" y="0"/>
            <a:ext cx="12196764" cy="6198655"/>
          </a:xfrm>
          <a:prstGeom prst="rect">
            <a:avLst/>
          </a:prstGeom>
        </p:spPr>
      </p:pic>
      <p:grpSp>
        <p:nvGrpSpPr>
          <p:cNvPr id="2" name="Group 1">
            <a:extLst>
              <a:ext uri="{FF2B5EF4-FFF2-40B4-BE49-F238E27FC236}">
                <a16:creationId xmlns:a16="http://schemas.microsoft.com/office/drawing/2014/main" id="{E57CA332-1CB6-324A-965D-2E8253BDB67D}"/>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8A8C0977-A483-854A-940D-76F24029004F}"/>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7A6E2F5A-9DA7-0C42-93F9-A81F605C5421}"/>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132737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ss, sky, horse&#10;&#10;Description automatically generated">
            <a:extLst>
              <a:ext uri="{FF2B5EF4-FFF2-40B4-BE49-F238E27FC236}">
                <a16:creationId xmlns:a16="http://schemas.microsoft.com/office/drawing/2014/main" id="{26C6E8EC-A31A-F540-8CD0-F5455B461A98}"/>
              </a:ext>
            </a:extLst>
          </p:cNvPr>
          <p:cNvPicPr>
            <a:picLocks noChangeAspect="1"/>
          </p:cNvPicPr>
          <p:nvPr/>
        </p:nvPicPr>
        <p:blipFill>
          <a:blip r:embed="rId3"/>
          <a:stretch>
            <a:fillRect/>
          </a:stretch>
        </p:blipFill>
        <p:spPr>
          <a:xfrm>
            <a:off x="-1" y="-7153"/>
            <a:ext cx="12192001" cy="6865152"/>
          </a:xfrm>
          <a:prstGeom prst="rect">
            <a:avLst/>
          </a:prstGeom>
        </p:spPr>
      </p:pic>
      <p:grpSp>
        <p:nvGrpSpPr>
          <p:cNvPr id="6" name="Group 5">
            <a:extLst>
              <a:ext uri="{FF2B5EF4-FFF2-40B4-BE49-F238E27FC236}">
                <a16:creationId xmlns:a16="http://schemas.microsoft.com/office/drawing/2014/main" id="{C2E849FF-E958-E741-B1F1-6ECBFA37E9F6}"/>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A819A84B-102B-AD4A-9B6C-D8966BE93AC9}"/>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B28E52AB-012D-FC4E-B2DC-A3939BF01304}"/>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834084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hoto of Arbor Lodge in Nebraska City, Nebraska - home of the Morton family.&#10;&#10;Inset photo: A vintage black-and-white portrait of J. Sterling Morton, founder of Arbor Day.">
            <a:extLst>
              <a:ext uri="{FF2B5EF4-FFF2-40B4-BE49-F238E27FC236}">
                <a16:creationId xmlns:a16="http://schemas.microsoft.com/office/drawing/2014/main" id="{B7145333-61B5-CA47-9144-9399DCA2A359}"/>
              </a:ext>
            </a:extLst>
          </p:cNvPr>
          <p:cNvPicPr>
            <a:picLocks noChangeAspect="1"/>
          </p:cNvPicPr>
          <p:nvPr/>
        </p:nvPicPr>
        <p:blipFill>
          <a:blip r:embed="rId3"/>
          <a:stretch>
            <a:fillRect/>
          </a:stretch>
        </p:blipFill>
        <p:spPr>
          <a:xfrm>
            <a:off x="-1" y="-1"/>
            <a:ext cx="12191999" cy="6865151"/>
          </a:xfrm>
          <a:prstGeom prst="rect">
            <a:avLst/>
          </a:prstGeom>
        </p:spPr>
      </p:pic>
      <p:grpSp>
        <p:nvGrpSpPr>
          <p:cNvPr id="2" name="Group 1">
            <a:extLst>
              <a:ext uri="{FF2B5EF4-FFF2-40B4-BE49-F238E27FC236}">
                <a16:creationId xmlns:a16="http://schemas.microsoft.com/office/drawing/2014/main" id="{3A0E423A-78FF-7547-B5A9-745E38091AA8}"/>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843ECFB8-73BC-4A46-A65B-75567E454819}"/>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4F3EAEB5-EBD9-6D47-830B-C79DEC9BFD54}"/>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578296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ntage black-and-white photo of a large crowd gathered for Arbor Day.">
            <a:extLst>
              <a:ext uri="{FF2B5EF4-FFF2-40B4-BE49-F238E27FC236}">
                <a16:creationId xmlns:a16="http://schemas.microsoft.com/office/drawing/2014/main" id="{3A92162C-175F-0E47-B664-6EE0D1876152}"/>
              </a:ext>
            </a:extLst>
          </p:cNvPr>
          <p:cNvPicPr>
            <a:picLocks noChangeAspect="1"/>
          </p:cNvPicPr>
          <p:nvPr/>
        </p:nvPicPr>
        <p:blipFill rotWithShape="1">
          <a:blip r:embed="rId3">
            <a:extLst>
              <a:ext uri="{28A0092B-C50C-407E-A947-70E740481C1C}">
                <a14:useLocalDpi xmlns:a14="http://schemas.microsoft.com/office/drawing/2010/main" val="0"/>
              </a:ext>
            </a:extLst>
          </a:blip>
          <a:srcRect t="12934" r="697" b="607"/>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707AF7A9-18B6-EA48-8A48-1FE638170CFB}"/>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84CBC356-EBBC-D841-9CE4-9081EC22F35C}"/>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8CAEDB69-3CEC-2E4F-B7D5-E8C5C0CB8A9F}"/>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410583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ntage black-and-white photo of a group of children and an adult planting a tree in a residential neighborhood.">
            <a:extLst>
              <a:ext uri="{FF2B5EF4-FFF2-40B4-BE49-F238E27FC236}">
                <a16:creationId xmlns:a16="http://schemas.microsoft.com/office/drawing/2014/main" id="{DFDD5168-598E-7A48-8961-5F53078068C8}"/>
              </a:ext>
            </a:extLst>
          </p:cNvPr>
          <p:cNvPicPr>
            <a:picLocks noChangeAspect="1"/>
          </p:cNvPicPr>
          <p:nvPr/>
        </p:nvPicPr>
        <p:blipFill rotWithShape="1">
          <a:blip r:embed="rId3">
            <a:extLst>
              <a:ext uri="{28A0092B-C50C-407E-A947-70E740481C1C}">
                <a14:useLocalDpi xmlns:a14="http://schemas.microsoft.com/office/drawing/2010/main" val="0"/>
              </a:ext>
            </a:extLst>
          </a:blip>
          <a:srcRect t="3775" b="14698"/>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4B54F934-3C85-2440-817D-608A4F4ABE05}"/>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733DB635-E737-8741-9A75-DB438BAD5E02}"/>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F131E655-4213-884A-A1AA-AA15DF3449A3}"/>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295636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verse group of young adults pose for a selfie with trees in the background.">
            <a:extLst>
              <a:ext uri="{FF2B5EF4-FFF2-40B4-BE49-F238E27FC236}">
                <a16:creationId xmlns:a16="http://schemas.microsoft.com/office/drawing/2014/main" id="{A87F8A70-F175-054D-9B96-034CBA541B93}"/>
              </a:ext>
            </a:extLst>
          </p:cNvPr>
          <p:cNvPicPr>
            <a:picLocks noChangeAspect="1"/>
          </p:cNvPicPr>
          <p:nvPr/>
        </p:nvPicPr>
        <p:blipFill rotWithShape="1">
          <a:blip r:embed="rId3"/>
          <a:srcRect t="6307" b="9318"/>
          <a:stretch/>
        </p:blipFill>
        <p:spPr>
          <a:xfrm>
            <a:off x="0" y="0"/>
            <a:ext cx="12191998" cy="6857999"/>
          </a:xfrm>
          <a:prstGeom prst="rect">
            <a:avLst/>
          </a:prstGeom>
        </p:spPr>
      </p:pic>
      <p:grpSp>
        <p:nvGrpSpPr>
          <p:cNvPr id="2" name="Group 1">
            <a:extLst>
              <a:ext uri="{FF2B5EF4-FFF2-40B4-BE49-F238E27FC236}">
                <a16:creationId xmlns:a16="http://schemas.microsoft.com/office/drawing/2014/main" id="{FB3752CF-2A4B-CA4F-A104-609A27CDA141}"/>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7C27C64E-80BF-4141-B4D1-7B75D222879A}"/>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E18FFEB3-16C9-AD4E-A190-B91D82A29DF3}"/>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22633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merican robin sits on the branch of a crabapple tree, with a crabapple in its beak.">
            <a:extLst>
              <a:ext uri="{FF2B5EF4-FFF2-40B4-BE49-F238E27FC236}">
                <a16:creationId xmlns:a16="http://schemas.microsoft.com/office/drawing/2014/main" id="{286070B2-84DF-BC4F-9B7D-E840A9E2C1E8}"/>
              </a:ext>
            </a:extLst>
          </p:cNvPr>
          <p:cNvPicPr>
            <a:picLocks noChangeAspect="1"/>
          </p:cNvPicPr>
          <p:nvPr/>
        </p:nvPicPr>
        <p:blipFill rotWithShape="1">
          <a:blip r:embed="rId3">
            <a:extLst>
              <a:ext uri="{28A0092B-C50C-407E-A947-70E740481C1C}">
                <a14:useLocalDpi xmlns:a14="http://schemas.microsoft.com/office/drawing/2010/main" val="0"/>
              </a:ext>
            </a:extLst>
          </a:blip>
          <a:srcRect t="16363" b="15874"/>
          <a:stretch/>
        </p:blipFill>
        <p:spPr>
          <a:xfrm>
            <a:off x="0" y="0"/>
            <a:ext cx="12192000" cy="6196234"/>
          </a:xfrm>
          <a:prstGeom prst="rect">
            <a:avLst/>
          </a:prstGeom>
        </p:spPr>
      </p:pic>
      <p:grpSp>
        <p:nvGrpSpPr>
          <p:cNvPr id="2" name="Group 1">
            <a:extLst>
              <a:ext uri="{FF2B5EF4-FFF2-40B4-BE49-F238E27FC236}">
                <a16:creationId xmlns:a16="http://schemas.microsoft.com/office/drawing/2014/main" id="{EE6919BC-5C73-2240-9A13-3D3A8556B2F1}"/>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F2634221-2D21-0C4A-B107-ADCE05CBB3CD}"/>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B718C0A6-67BE-4344-8F13-138A522FE4E5}"/>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175092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the branch of an apple tree in an orchard, laden with red, ripe apples.">
            <a:extLst>
              <a:ext uri="{FF2B5EF4-FFF2-40B4-BE49-F238E27FC236}">
                <a16:creationId xmlns:a16="http://schemas.microsoft.com/office/drawing/2014/main" id="{C0BE95D3-B37D-B545-93D6-5ADED2A06318}"/>
              </a:ext>
            </a:extLst>
          </p:cNvPr>
          <p:cNvPicPr>
            <a:picLocks noChangeAspect="1"/>
          </p:cNvPicPr>
          <p:nvPr/>
        </p:nvPicPr>
        <p:blipFill rotWithShape="1">
          <a:blip r:embed="rId3"/>
          <a:srcRect b="12135"/>
          <a:stretch/>
        </p:blipFill>
        <p:spPr>
          <a:xfrm>
            <a:off x="0" y="0"/>
            <a:ext cx="12192000" cy="6199389"/>
          </a:xfrm>
          <a:prstGeom prst="rect">
            <a:avLst/>
          </a:prstGeom>
        </p:spPr>
      </p:pic>
      <p:grpSp>
        <p:nvGrpSpPr>
          <p:cNvPr id="2" name="Group 1">
            <a:extLst>
              <a:ext uri="{FF2B5EF4-FFF2-40B4-BE49-F238E27FC236}">
                <a16:creationId xmlns:a16="http://schemas.microsoft.com/office/drawing/2014/main" id="{ED20AEC8-254E-E946-A51B-73C26F6CB674}"/>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47235BAA-9098-2D41-9AAF-851E537CB34B}"/>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5D181A23-FD85-9440-AF56-100B235E5071}"/>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574296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623</Words>
  <Application>Microsoft Office PowerPoint</Application>
  <PresentationFormat>Widescreen</PresentationFormat>
  <Paragraphs>50</Paragraphs>
  <Slides>20</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Benes</dc:creator>
  <cp:lastModifiedBy>Christy Ames-Davis</cp:lastModifiedBy>
  <cp:revision>42</cp:revision>
  <dcterms:created xsi:type="dcterms:W3CDTF">2022-02-08T21:49:13Z</dcterms:created>
  <dcterms:modified xsi:type="dcterms:W3CDTF">2022-03-28T13:32:00Z</dcterms:modified>
</cp:coreProperties>
</file>